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68" r:id="rId4"/>
    <p:sldId id="271" r:id="rId5"/>
    <p:sldId id="257" r:id="rId6"/>
    <p:sldId id="269" r:id="rId7"/>
    <p:sldId id="266" r:id="rId8"/>
    <p:sldId id="270" r:id="rId9"/>
    <p:sldId id="272" r:id="rId10"/>
    <p:sldId id="261" r:id="rId11"/>
    <p:sldId id="264" r:id="rId12"/>
    <p:sldId id="274" r:id="rId13"/>
    <p:sldId id="275" r:id="rId14"/>
    <p:sldId id="276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D5709FC-8D58-4E49-946A-D2AE1DA732F5}">
          <p14:sldIdLst>
            <p14:sldId id="256"/>
            <p14:sldId id="273"/>
            <p14:sldId id="268"/>
            <p14:sldId id="271"/>
            <p14:sldId id="257"/>
            <p14:sldId id="269"/>
            <p14:sldId id="266"/>
            <p14:sldId id="270"/>
            <p14:sldId id="272"/>
            <p14:sldId id="261"/>
            <p14:sldId id="264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A35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8" d="100"/>
          <a:sy n="138" d="100"/>
        </p:scale>
        <p:origin x="11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A27B5-B7D5-4E45-A723-987DD863051D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A09CC5E-424A-4950-802A-12E834983A1C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000" b="0" i="0" dirty="0"/>
        </a:p>
        <a:p>
          <a:pPr>
            <a:buFont typeface="Arial" panose="020B0604020202020204" pitchFamily="34" charset="0"/>
            <a:buChar char="•"/>
          </a:pPr>
          <a:r>
            <a:rPr lang="en-IN" sz="1600" b="1" i="0" dirty="0">
              <a:latin typeface="Tw Cen MT Condensed Extra Bold" panose="020B0803020202020204" pitchFamily="34" charset="0"/>
            </a:rPr>
            <a:t>Specially-abled individuals</a:t>
          </a:r>
        </a:p>
        <a:p>
          <a:pPr>
            <a:buFont typeface="Arial" panose="020B0604020202020204" pitchFamily="34" charset="0"/>
            <a:buChar char="•"/>
          </a:pPr>
          <a:endParaRPr lang="en-IN" sz="1600" b="1" dirty="0">
            <a:latin typeface="Tw Cen MT Condensed Extra Bold" panose="020B0803020202020204" pitchFamily="34" charset="0"/>
          </a:endParaRPr>
        </a:p>
      </dgm:t>
    </dgm:pt>
    <dgm:pt modelId="{9E18AA46-AFF4-4B7B-85D0-88584127C3C5}" type="parTrans" cxnId="{768F5E72-EF8D-4F74-B000-39504522A93D}">
      <dgm:prSet/>
      <dgm:spPr/>
      <dgm:t>
        <a:bodyPr/>
        <a:lstStyle/>
        <a:p>
          <a:endParaRPr lang="en-IN"/>
        </a:p>
      </dgm:t>
    </dgm:pt>
    <dgm:pt modelId="{45FE96F8-CDBB-4C50-A7B6-961AC6DDD6A3}" type="sibTrans" cxnId="{768F5E72-EF8D-4F74-B000-39504522A93D}">
      <dgm:prSet/>
      <dgm:spPr/>
      <dgm:t>
        <a:bodyPr/>
        <a:lstStyle/>
        <a:p>
          <a:endParaRPr lang="en-IN"/>
        </a:p>
      </dgm:t>
    </dgm:pt>
    <dgm:pt modelId="{6CCCF044-509C-46B4-825F-44CAB62D2B7C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dirty="0">
              <a:latin typeface="Tw Cen MT Condensed Extra Bold" panose="020B0803020202020204" pitchFamily="34" charset="0"/>
            </a:rPr>
            <a:t>Elderly passengers</a:t>
          </a:r>
          <a:endParaRPr lang="en-IN" sz="1600" b="1" dirty="0">
            <a:latin typeface="Tw Cen MT Condensed Extra Bold" panose="020B0803020202020204" pitchFamily="34" charset="0"/>
          </a:endParaRPr>
        </a:p>
      </dgm:t>
    </dgm:pt>
    <dgm:pt modelId="{163271B5-7026-4788-AFBD-701DB1EB0540}" type="parTrans" cxnId="{626EEF65-C0ED-41EE-8AED-D37C49F46E1D}">
      <dgm:prSet/>
      <dgm:spPr/>
      <dgm:t>
        <a:bodyPr/>
        <a:lstStyle/>
        <a:p>
          <a:endParaRPr lang="en-IN"/>
        </a:p>
      </dgm:t>
    </dgm:pt>
    <dgm:pt modelId="{B68EED28-2693-41CA-A40B-8816F6EA5E8B}" type="sibTrans" cxnId="{626EEF65-C0ED-41EE-8AED-D37C49F46E1D}">
      <dgm:prSet/>
      <dgm:spPr/>
      <dgm:t>
        <a:bodyPr/>
        <a:lstStyle/>
        <a:p>
          <a:endParaRPr lang="en-IN"/>
        </a:p>
      </dgm:t>
    </dgm:pt>
    <dgm:pt modelId="{92DFE534-03FD-43B7-BABC-6721A77EC26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dirty="0">
              <a:latin typeface="Tw Cen MT Condensed Extra Bold" panose="020B0803020202020204" pitchFamily="34" charset="0"/>
            </a:rPr>
            <a:t>Medically vulnerable users</a:t>
          </a:r>
          <a:endParaRPr lang="en-IN" sz="1600" b="1" dirty="0">
            <a:latin typeface="Tw Cen MT Condensed Extra Bold" panose="020B0803020202020204" pitchFamily="34" charset="0"/>
          </a:endParaRPr>
        </a:p>
      </dgm:t>
    </dgm:pt>
    <dgm:pt modelId="{349ACCF0-BA00-4E66-999F-A979929428A6}" type="parTrans" cxnId="{2F4642F3-20D1-40DB-99BF-F1C7F927B23F}">
      <dgm:prSet/>
      <dgm:spPr/>
      <dgm:t>
        <a:bodyPr/>
        <a:lstStyle/>
        <a:p>
          <a:endParaRPr lang="en-IN"/>
        </a:p>
      </dgm:t>
    </dgm:pt>
    <dgm:pt modelId="{3723BA07-E1DD-4BD1-B1FB-B065B80807D7}" type="sibTrans" cxnId="{2F4642F3-20D1-40DB-99BF-F1C7F927B23F}">
      <dgm:prSet/>
      <dgm:spPr/>
      <dgm:t>
        <a:bodyPr/>
        <a:lstStyle/>
        <a:p>
          <a:endParaRPr lang="en-IN"/>
        </a:p>
      </dgm:t>
    </dgm:pt>
    <dgm:pt modelId="{7D0D2D88-A255-42C9-8400-0B7409263DE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dirty="0">
              <a:latin typeface="Tw Cen MT Condensed Extra Bold" panose="020B0803020202020204" pitchFamily="34" charset="0"/>
            </a:rPr>
            <a:t>Caregivers and guardians</a:t>
          </a:r>
          <a:endParaRPr lang="en-IN" sz="1600" b="1" dirty="0">
            <a:latin typeface="Tw Cen MT Condensed Extra Bold" panose="020B0803020202020204" pitchFamily="34" charset="0"/>
          </a:endParaRPr>
        </a:p>
      </dgm:t>
    </dgm:pt>
    <dgm:pt modelId="{F0A025E0-6D40-4F8C-9E5B-B2BE61FD35DB}" type="parTrans" cxnId="{00143860-477F-440C-B73A-AFDD090D8E30}">
      <dgm:prSet/>
      <dgm:spPr/>
      <dgm:t>
        <a:bodyPr/>
        <a:lstStyle/>
        <a:p>
          <a:endParaRPr lang="en-IN"/>
        </a:p>
      </dgm:t>
    </dgm:pt>
    <dgm:pt modelId="{F0D86F24-9E0B-48C3-8A56-1D0BD99E14CC}" type="sibTrans" cxnId="{00143860-477F-440C-B73A-AFDD090D8E30}">
      <dgm:prSet/>
      <dgm:spPr/>
      <dgm:t>
        <a:bodyPr/>
        <a:lstStyle/>
        <a:p>
          <a:endParaRPr lang="en-IN"/>
        </a:p>
      </dgm:t>
    </dgm:pt>
    <dgm:pt modelId="{FB56234F-8551-487C-8C1C-B09D729F370E}" type="pres">
      <dgm:prSet presAssocID="{C8FA27B5-B7D5-4E45-A723-987DD863051D}" presName="compositeShape" presStyleCnt="0">
        <dgm:presLayoutVars>
          <dgm:dir/>
          <dgm:resizeHandles/>
        </dgm:presLayoutVars>
      </dgm:prSet>
      <dgm:spPr/>
    </dgm:pt>
    <dgm:pt modelId="{4EF07BAC-D406-4937-9B2D-A956147A9EAF}" type="pres">
      <dgm:prSet presAssocID="{C8FA27B5-B7D5-4E45-A723-987DD863051D}" presName="pyramid" presStyleLbl="node1" presStyleIdx="0" presStyleCnt="1" custScaleX="85000" custScaleY="85046" custLinFactNeighborX="-7223" custLinFactNeighborY="-2486"/>
      <dgm:spPr>
        <a:solidFill>
          <a:schemeClr val="tx1"/>
        </a:solidFill>
      </dgm:spPr>
    </dgm:pt>
    <dgm:pt modelId="{C6311E60-44FC-4216-AE3C-EB563E38C3D1}" type="pres">
      <dgm:prSet presAssocID="{C8FA27B5-B7D5-4E45-A723-987DD863051D}" presName="theList" presStyleCnt="0"/>
      <dgm:spPr/>
    </dgm:pt>
    <dgm:pt modelId="{AC64CC29-C586-4EF5-A1D4-6F76B5E8177D}" type="pres">
      <dgm:prSet presAssocID="{5A09CC5E-424A-4950-802A-12E834983A1C}" presName="aNode" presStyleLbl="fgAcc1" presStyleIdx="0" presStyleCnt="4" custScaleX="75134" custScaleY="57826">
        <dgm:presLayoutVars>
          <dgm:bulletEnabled val="1"/>
        </dgm:presLayoutVars>
      </dgm:prSet>
      <dgm:spPr/>
    </dgm:pt>
    <dgm:pt modelId="{2DC4A0FA-83AB-4480-A52B-4AA277784018}" type="pres">
      <dgm:prSet presAssocID="{5A09CC5E-424A-4950-802A-12E834983A1C}" presName="aSpace" presStyleCnt="0"/>
      <dgm:spPr/>
    </dgm:pt>
    <dgm:pt modelId="{3090EC5E-900C-4A78-ABA5-29081A7B48B2}" type="pres">
      <dgm:prSet presAssocID="{6CCCF044-509C-46B4-825F-44CAB62D2B7C}" presName="aNode" presStyleLbl="fgAcc1" presStyleIdx="1" presStyleCnt="4" custScaleX="72911" custScaleY="50391">
        <dgm:presLayoutVars>
          <dgm:bulletEnabled val="1"/>
        </dgm:presLayoutVars>
      </dgm:prSet>
      <dgm:spPr/>
    </dgm:pt>
    <dgm:pt modelId="{B596F80F-B7BF-4D96-A6CE-79DA7F9240A9}" type="pres">
      <dgm:prSet presAssocID="{6CCCF044-509C-46B4-825F-44CAB62D2B7C}" presName="aSpace" presStyleCnt="0"/>
      <dgm:spPr/>
    </dgm:pt>
    <dgm:pt modelId="{812A3855-8A3B-432E-882B-2ACC3EC64773}" type="pres">
      <dgm:prSet presAssocID="{92DFE534-03FD-43B7-BABC-6721A77EC267}" presName="aNode" presStyleLbl="fgAcc1" presStyleIdx="2" presStyleCnt="4" custScaleX="73374" custScaleY="60626">
        <dgm:presLayoutVars>
          <dgm:bulletEnabled val="1"/>
        </dgm:presLayoutVars>
      </dgm:prSet>
      <dgm:spPr/>
    </dgm:pt>
    <dgm:pt modelId="{3AED7195-E286-43E5-B2EE-DB4CD996BE41}" type="pres">
      <dgm:prSet presAssocID="{92DFE534-03FD-43B7-BABC-6721A77EC267}" presName="aSpace" presStyleCnt="0"/>
      <dgm:spPr/>
    </dgm:pt>
    <dgm:pt modelId="{333E732C-6362-4405-B68B-A628DA08000E}" type="pres">
      <dgm:prSet presAssocID="{7D0D2D88-A255-42C9-8400-0B7409263DE7}" presName="aNode" presStyleLbl="fgAcc1" presStyleIdx="3" presStyleCnt="4" custScaleX="70920" custScaleY="54950">
        <dgm:presLayoutVars>
          <dgm:bulletEnabled val="1"/>
        </dgm:presLayoutVars>
      </dgm:prSet>
      <dgm:spPr/>
    </dgm:pt>
    <dgm:pt modelId="{3C40747D-35C6-428E-A6D1-F816554B140F}" type="pres">
      <dgm:prSet presAssocID="{7D0D2D88-A255-42C9-8400-0B7409263DE7}" presName="aSpace" presStyleCnt="0"/>
      <dgm:spPr/>
    </dgm:pt>
  </dgm:ptLst>
  <dgm:cxnLst>
    <dgm:cxn modelId="{73F28B3F-52B8-44A4-9BF4-07D4091C1919}" type="presOf" srcId="{6CCCF044-509C-46B4-825F-44CAB62D2B7C}" destId="{3090EC5E-900C-4A78-ABA5-29081A7B48B2}" srcOrd="0" destOrd="0" presId="urn:microsoft.com/office/officeart/2005/8/layout/pyramid2"/>
    <dgm:cxn modelId="{00143860-477F-440C-B73A-AFDD090D8E30}" srcId="{C8FA27B5-B7D5-4E45-A723-987DD863051D}" destId="{7D0D2D88-A255-42C9-8400-0B7409263DE7}" srcOrd="3" destOrd="0" parTransId="{F0A025E0-6D40-4F8C-9E5B-B2BE61FD35DB}" sibTransId="{F0D86F24-9E0B-48C3-8A56-1D0BD99E14CC}"/>
    <dgm:cxn modelId="{626EEF65-C0ED-41EE-8AED-D37C49F46E1D}" srcId="{C8FA27B5-B7D5-4E45-A723-987DD863051D}" destId="{6CCCF044-509C-46B4-825F-44CAB62D2B7C}" srcOrd="1" destOrd="0" parTransId="{163271B5-7026-4788-AFBD-701DB1EB0540}" sibTransId="{B68EED28-2693-41CA-A40B-8816F6EA5E8B}"/>
    <dgm:cxn modelId="{768F5E72-EF8D-4F74-B000-39504522A93D}" srcId="{C8FA27B5-B7D5-4E45-A723-987DD863051D}" destId="{5A09CC5E-424A-4950-802A-12E834983A1C}" srcOrd="0" destOrd="0" parTransId="{9E18AA46-AFF4-4B7B-85D0-88584127C3C5}" sibTransId="{45FE96F8-CDBB-4C50-A7B6-961AC6DDD6A3}"/>
    <dgm:cxn modelId="{323D529D-8766-4881-ACF2-0EF96C36DD99}" type="presOf" srcId="{92DFE534-03FD-43B7-BABC-6721A77EC267}" destId="{812A3855-8A3B-432E-882B-2ACC3EC64773}" srcOrd="0" destOrd="0" presId="urn:microsoft.com/office/officeart/2005/8/layout/pyramid2"/>
    <dgm:cxn modelId="{BF4783D8-138F-4FD6-9789-640FA28F3672}" type="presOf" srcId="{C8FA27B5-B7D5-4E45-A723-987DD863051D}" destId="{FB56234F-8551-487C-8C1C-B09D729F370E}" srcOrd="0" destOrd="0" presId="urn:microsoft.com/office/officeart/2005/8/layout/pyramid2"/>
    <dgm:cxn modelId="{8E0E56DD-F918-4C11-B06E-C98DC9805105}" type="presOf" srcId="{5A09CC5E-424A-4950-802A-12E834983A1C}" destId="{AC64CC29-C586-4EF5-A1D4-6F76B5E8177D}" srcOrd="0" destOrd="0" presId="urn:microsoft.com/office/officeart/2005/8/layout/pyramid2"/>
    <dgm:cxn modelId="{ED0658DE-438E-4515-B35D-C3E811108AD5}" type="presOf" srcId="{7D0D2D88-A255-42C9-8400-0B7409263DE7}" destId="{333E732C-6362-4405-B68B-A628DA08000E}" srcOrd="0" destOrd="0" presId="urn:microsoft.com/office/officeart/2005/8/layout/pyramid2"/>
    <dgm:cxn modelId="{2F4642F3-20D1-40DB-99BF-F1C7F927B23F}" srcId="{C8FA27B5-B7D5-4E45-A723-987DD863051D}" destId="{92DFE534-03FD-43B7-BABC-6721A77EC267}" srcOrd="2" destOrd="0" parTransId="{349ACCF0-BA00-4E66-999F-A979929428A6}" sibTransId="{3723BA07-E1DD-4BD1-B1FB-B065B80807D7}"/>
    <dgm:cxn modelId="{C79B277F-168A-460D-98DA-895E9B865B47}" type="presParOf" srcId="{FB56234F-8551-487C-8C1C-B09D729F370E}" destId="{4EF07BAC-D406-4937-9B2D-A956147A9EAF}" srcOrd="0" destOrd="0" presId="urn:microsoft.com/office/officeart/2005/8/layout/pyramid2"/>
    <dgm:cxn modelId="{B408326C-B7E2-4471-BC28-20E6913AB148}" type="presParOf" srcId="{FB56234F-8551-487C-8C1C-B09D729F370E}" destId="{C6311E60-44FC-4216-AE3C-EB563E38C3D1}" srcOrd="1" destOrd="0" presId="urn:microsoft.com/office/officeart/2005/8/layout/pyramid2"/>
    <dgm:cxn modelId="{8FBC5D32-402D-4D49-8755-A372F7174524}" type="presParOf" srcId="{C6311E60-44FC-4216-AE3C-EB563E38C3D1}" destId="{AC64CC29-C586-4EF5-A1D4-6F76B5E8177D}" srcOrd="0" destOrd="0" presId="urn:microsoft.com/office/officeart/2005/8/layout/pyramid2"/>
    <dgm:cxn modelId="{F4C349E5-4416-4811-85A0-97C132950D10}" type="presParOf" srcId="{C6311E60-44FC-4216-AE3C-EB563E38C3D1}" destId="{2DC4A0FA-83AB-4480-A52B-4AA277784018}" srcOrd="1" destOrd="0" presId="urn:microsoft.com/office/officeart/2005/8/layout/pyramid2"/>
    <dgm:cxn modelId="{E19477E9-B96C-4B0D-9C0C-2AA1439EE406}" type="presParOf" srcId="{C6311E60-44FC-4216-AE3C-EB563E38C3D1}" destId="{3090EC5E-900C-4A78-ABA5-29081A7B48B2}" srcOrd="2" destOrd="0" presId="urn:microsoft.com/office/officeart/2005/8/layout/pyramid2"/>
    <dgm:cxn modelId="{C2B79695-D941-47DA-8787-22A4BA8E11F2}" type="presParOf" srcId="{C6311E60-44FC-4216-AE3C-EB563E38C3D1}" destId="{B596F80F-B7BF-4D96-A6CE-79DA7F9240A9}" srcOrd="3" destOrd="0" presId="urn:microsoft.com/office/officeart/2005/8/layout/pyramid2"/>
    <dgm:cxn modelId="{D1BB8F62-FF75-4810-AA5F-57CC678D7685}" type="presParOf" srcId="{C6311E60-44FC-4216-AE3C-EB563E38C3D1}" destId="{812A3855-8A3B-432E-882B-2ACC3EC64773}" srcOrd="4" destOrd="0" presId="urn:microsoft.com/office/officeart/2005/8/layout/pyramid2"/>
    <dgm:cxn modelId="{646270F1-20FE-4572-A00B-26FFDE602305}" type="presParOf" srcId="{C6311E60-44FC-4216-AE3C-EB563E38C3D1}" destId="{3AED7195-E286-43E5-B2EE-DB4CD996BE41}" srcOrd="5" destOrd="0" presId="urn:microsoft.com/office/officeart/2005/8/layout/pyramid2"/>
    <dgm:cxn modelId="{3D0AFEBA-ECB8-4A90-AA6F-A4EE62CAFA24}" type="presParOf" srcId="{C6311E60-44FC-4216-AE3C-EB563E38C3D1}" destId="{333E732C-6362-4405-B68B-A628DA08000E}" srcOrd="6" destOrd="0" presId="urn:microsoft.com/office/officeart/2005/8/layout/pyramid2"/>
    <dgm:cxn modelId="{B14E7E28-BB32-4F88-A29B-52A5DCBDEDBD}" type="presParOf" srcId="{C6311E60-44FC-4216-AE3C-EB563E38C3D1}" destId="{3C40747D-35C6-428E-A6D1-F816554B140F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07BAC-D406-4937-9B2D-A956147A9EAF}">
      <dsp:nvSpPr>
        <dsp:cNvPr id="0" name=""/>
        <dsp:cNvSpPr/>
      </dsp:nvSpPr>
      <dsp:spPr>
        <a:xfrm>
          <a:off x="528230" y="164116"/>
          <a:ext cx="2795003" cy="2796515"/>
        </a:xfrm>
        <a:prstGeom prst="triangl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4CC29-C586-4EF5-A1D4-6F76B5E8177D}">
      <dsp:nvSpPr>
        <dsp:cNvPr id="0" name=""/>
        <dsp:cNvSpPr/>
      </dsp:nvSpPr>
      <dsp:spPr>
        <a:xfrm>
          <a:off x="2428979" y="328842"/>
          <a:ext cx="1605880" cy="55558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latin typeface="Tw Cen MT Condensed Extra Bold" panose="020B0803020202020204" pitchFamily="34" charset="0"/>
            </a:rPr>
            <a:t>Specially-abled individuals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600" b="1" kern="1200" dirty="0">
            <a:latin typeface="Tw Cen MT Condensed Extra Bold" panose="020B0803020202020204" pitchFamily="34" charset="0"/>
          </a:endParaRPr>
        </a:p>
      </dsp:txBody>
      <dsp:txXfrm>
        <a:off x="2456100" y="355963"/>
        <a:ext cx="1551638" cy="501339"/>
      </dsp:txXfrm>
    </dsp:sp>
    <dsp:sp modelId="{3090EC5E-900C-4A78-ABA5-29081A7B48B2}">
      <dsp:nvSpPr>
        <dsp:cNvPr id="0" name=""/>
        <dsp:cNvSpPr/>
      </dsp:nvSpPr>
      <dsp:spPr>
        <a:xfrm>
          <a:off x="2452735" y="1004521"/>
          <a:ext cx="1558367" cy="4841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latin typeface="Tw Cen MT Condensed Extra Bold" panose="020B0803020202020204" pitchFamily="34" charset="0"/>
            </a:rPr>
            <a:t>Elderly passengers</a:t>
          </a:r>
          <a:endParaRPr lang="en-IN" sz="1600" b="1" kern="1200" dirty="0">
            <a:latin typeface="Tw Cen MT Condensed Extra Bold" panose="020B0803020202020204" pitchFamily="34" charset="0"/>
          </a:endParaRPr>
        </a:p>
      </dsp:txBody>
      <dsp:txXfrm>
        <a:off x="2476369" y="1028155"/>
        <a:ext cx="1511099" cy="436879"/>
      </dsp:txXfrm>
    </dsp:sp>
    <dsp:sp modelId="{812A3855-8A3B-432E-882B-2ACC3EC64773}">
      <dsp:nvSpPr>
        <dsp:cNvPr id="0" name=""/>
        <dsp:cNvSpPr/>
      </dsp:nvSpPr>
      <dsp:spPr>
        <a:xfrm>
          <a:off x="2447787" y="1608767"/>
          <a:ext cx="1568263" cy="5824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latin typeface="Tw Cen MT Condensed Extra Bold" panose="020B0803020202020204" pitchFamily="34" charset="0"/>
            </a:rPr>
            <a:t>Medically vulnerable users</a:t>
          </a:r>
          <a:endParaRPr lang="en-IN" sz="1600" b="1" kern="1200" dirty="0">
            <a:latin typeface="Tw Cen MT Condensed Extra Bold" panose="020B0803020202020204" pitchFamily="34" charset="0"/>
          </a:endParaRPr>
        </a:p>
      </dsp:txBody>
      <dsp:txXfrm>
        <a:off x="2476221" y="1637201"/>
        <a:ext cx="1511395" cy="525615"/>
      </dsp:txXfrm>
    </dsp:sp>
    <dsp:sp modelId="{333E732C-6362-4405-B68B-A628DA08000E}">
      <dsp:nvSpPr>
        <dsp:cNvPr id="0" name=""/>
        <dsp:cNvSpPr/>
      </dsp:nvSpPr>
      <dsp:spPr>
        <a:xfrm>
          <a:off x="2474013" y="2311349"/>
          <a:ext cx="1515812" cy="5279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i="0" kern="1200" dirty="0">
              <a:latin typeface="Tw Cen MT Condensed Extra Bold" panose="020B0803020202020204" pitchFamily="34" charset="0"/>
            </a:rPr>
            <a:t>Caregivers and guardians</a:t>
          </a:r>
          <a:endParaRPr lang="en-IN" sz="1600" b="1" kern="1200" dirty="0">
            <a:latin typeface="Tw Cen MT Condensed Extra Bold" panose="020B0803020202020204" pitchFamily="34" charset="0"/>
          </a:endParaRPr>
        </a:p>
      </dsp:txBody>
      <dsp:txXfrm>
        <a:off x="2499785" y="2337121"/>
        <a:ext cx="1464268" cy="47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6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tiv-coral.vercel.app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972597"/>
            <a:ext cx="1211652" cy="121291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07037" y="4702789"/>
            <a:ext cx="12116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55"/>
              </a:lnSpc>
              <a:buNone/>
            </a:pPr>
            <a:r>
              <a:rPr lang="en-US" sz="784" dirty="0">
                <a:solidFill>
                  <a:srgbClr val="FFFFFF">
                    <a:alpha val="99000"/>
                  </a:srgb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Contact Team InclusiveX</a:t>
            </a:r>
            <a:endParaRPr lang="en-US" sz="784" dirty="0"/>
          </a:p>
        </p:txBody>
      </p:sp>
      <p:sp>
        <p:nvSpPr>
          <p:cNvPr id="11" name="Text 2"/>
          <p:cNvSpPr/>
          <p:nvPr/>
        </p:nvSpPr>
        <p:spPr>
          <a:xfrm>
            <a:off x="107037" y="4874525"/>
            <a:ext cx="16577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855"/>
              </a:lnSpc>
            </a:pPr>
            <a:r>
              <a:rPr lang="en-US" sz="784" dirty="0">
                <a:solidFill>
                  <a:srgbClr val="FFFFFF">
                    <a:alpha val="99000"/>
                  </a:srgb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Website https://aptiv-coral.vercel.app/</a:t>
            </a:r>
            <a:endParaRPr lang="en-US" sz="784" dirty="0"/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25549" y="1636109"/>
            <a:ext cx="7145655" cy="3294126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78017" y="1290636"/>
            <a:ext cx="6058174" cy="2794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2AE284-B6D4-55E7-F2B5-4F3E1A8B98C9}"/>
              </a:ext>
            </a:extLst>
          </p:cNvPr>
          <p:cNvSpPr txBox="1"/>
          <p:nvPr/>
        </p:nvSpPr>
        <p:spPr>
          <a:xfrm>
            <a:off x="484993" y="377284"/>
            <a:ext cx="8558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w Cen MT Condensed Extra Bold" panose="020B0803020202020204" pitchFamily="34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ACCESS EDGE MOBILITY</a:t>
            </a:r>
            <a:endParaRPr lang="en-IN" sz="7200" b="1" dirty="0">
              <a:solidFill>
                <a:schemeClr val="bg1"/>
              </a:solidFill>
              <a:latin typeface="Tw Cen MT Condensed Extra Bold" panose="020B08030202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8F2451-E7A6-4C04-CF8A-EE2CFBBE3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62" y="1577613"/>
            <a:ext cx="1515166" cy="2865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378"/>
          <a:stretch/>
        </p:blipFill>
        <p:spPr>
          <a:xfrm>
            <a:off x="916972" y="17859"/>
            <a:ext cx="8227028" cy="512564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27538" y="0"/>
            <a:ext cx="5143440" cy="5141755"/>
          </a:xfrm>
          <a:prstGeom prst="rect">
            <a:avLst/>
          </a:prstGeom>
        </p:spPr>
      </p:pic>
      <p:sp>
        <p:nvSpPr>
          <p:cNvPr id="25" name="Text 6"/>
          <p:cNvSpPr/>
          <p:nvPr/>
        </p:nvSpPr>
        <p:spPr>
          <a:xfrm>
            <a:off x="174166" y="326581"/>
            <a:ext cx="4728198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3848"/>
              </a:lnSpc>
            </a:pPr>
            <a:r>
              <a:rPr lang="en-US" sz="4000" b="1" dirty="0">
                <a:latin typeface="Tw Cen MT Condensed Extra Bold" panose="020B0803020202020204" pitchFamily="34" charset="0"/>
              </a:rPr>
              <a:t>Competitive Landscape – Why </a:t>
            </a:r>
            <a:r>
              <a:rPr lang="en-US" sz="4000" b="1" dirty="0">
                <a:solidFill>
                  <a:srgbClr val="DE3A35"/>
                </a:solidFill>
                <a:latin typeface="Tw Cen MT Condensed Extra Bold" panose="020B0803020202020204" pitchFamily="34" charset="0"/>
              </a:rPr>
              <a:t>AccessEdge</a:t>
            </a:r>
            <a:r>
              <a:rPr lang="en-US" sz="4000" b="1" dirty="0">
                <a:latin typeface="Tw Cen MT Condensed Extra Bold" panose="020B0803020202020204" pitchFamily="34" charset="0"/>
              </a:rPr>
              <a:t> Wins</a:t>
            </a:r>
          </a:p>
          <a:p>
            <a:pPr marL="0" indent="0" algn="l">
              <a:lnSpc>
                <a:spcPts val="3848"/>
              </a:lnSpc>
              <a:buNone/>
            </a:pPr>
            <a:endParaRPr lang="en-US" sz="4000" dirty="0">
              <a:latin typeface="Tw Cen MT Condensed Extra Bold" panose="020B08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2E0482-0FD8-CB57-9F80-8337526C6B74}"/>
              </a:ext>
            </a:extLst>
          </p:cNvPr>
          <p:cNvSpPr txBox="1"/>
          <p:nvPr/>
        </p:nvSpPr>
        <p:spPr>
          <a:xfrm>
            <a:off x="290945" y="1621858"/>
            <a:ext cx="2763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Accessibility built into core system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Dual-portal architecture (User + Guardian)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Multi-layer SOS response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Voice-enabled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Context-aware accessible routing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591"/>
          <a:stretch/>
        </p:blipFill>
        <p:spPr>
          <a:xfrm>
            <a:off x="-4762" y="2738438"/>
            <a:ext cx="9144000" cy="240506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649123" y="108682"/>
            <a:ext cx="5728421" cy="12605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27"/>
              </a:lnSpc>
            </a:pPr>
            <a:r>
              <a:rPr lang="en-US" sz="36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The Big Vision – Integration with Digital Cockpit</a:t>
            </a:r>
          </a:p>
          <a:p>
            <a:pPr marL="0" indent="0" algn="ctr">
              <a:lnSpc>
                <a:spcPts val="3127"/>
              </a:lnSpc>
              <a:buNone/>
            </a:pPr>
            <a:endParaRPr lang="en-US" sz="2494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9212D-0337-04F1-D13B-02A7FABF3836}"/>
              </a:ext>
            </a:extLst>
          </p:cNvPr>
          <p:cNvSpPr txBox="1"/>
          <p:nvPr/>
        </p:nvSpPr>
        <p:spPr>
          <a:xfrm>
            <a:off x="406545" y="905031"/>
            <a:ext cx="31887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 Condensed Extra Bold" panose="020B0803020202020204" pitchFamily="34" charset="0"/>
              </a:rPr>
              <a:t>For the User: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 Condensed Extra Bold" panose="020B0803020202020204" pitchFamily="34" charset="0"/>
              </a:rPr>
              <a:t>SOS can be triggered directly from the vehicle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 Condensed Extra Bold" panose="020B0803020202020204" pitchFamily="34" charset="0"/>
              </a:rPr>
              <a:t>App integrated within the car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w Cen MT Condensed Extra Bold" panose="020B0803020202020204" pitchFamily="34" charset="0"/>
              </a:rPr>
              <a:t>Seamless accessibility experience during travel</a:t>
            </a:r>
          </a:p>
          <a:p>
            <a:endParaRPr lang="en-I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125F7C-6199-7603-E60D-707BB1995DFB}"/>
              </a:ext>
            </a:extLst>
          </p:cNvPr>
          <p:cNvSpPr txBox="1"/>
          <p:nvPr/>
        </p:nvSpPr>
        <p:spPr>
          <a:xfrm>
            <a:off x="6888091" y="1043530"/>
            <a:ext cx="22606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 Condensed Extra Bold" panose="020B0803020202020204" pitchFamily="34" charset="0"/>
              </a:rPr>
              <a:t>For the Guardian: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SOS alerts visible through connected vehicle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Live trip visibility from cockpit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Real-time safety synchronization</a:t>
            </a:r>
          </a:p>
          <a:p>
            <a:endParaRPr lang="en-IN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221C510-CCF0-C9D4-748D-6930257DC664}"/>
              </a:ext>
            </a:extLst>
          </p:cNvPr>
          <p:cNvSpPr/>
          <p:nvPr/>
        </p:nvSpPr>
        <p:spPr>
          <a:xfrm>
            <a:off x="4454236" y="1267691"/>
            <a:ext cx="1787237" cy="1304059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844A5A-E97A-E535-962F-2AD7B04C692C}"/>
              </a:ext>
            </a:extLst>
          </p:cNvPr>
          <p:cNvSpPr txBox="1"/>
          <p:nvPr/>
        </p:nvSpPr>
        <p:spPr>
          <a:xfrm>
            <a:off x="4585854" y="1362292"/>
            <a:ext cx="1524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/>
              <a:t>Strategic Impact: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/>
              <a:t>Uses existing vehicle telematics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/>
              <a:t>Enhances cockpit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 dirty="0"/>
              <a:t>Expands inclusive mobility at scale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DE157-A900-62F3-5A84-70DCF56B24FE}"/>
              </a:ext>
            </a:extLst>
          </p:cNvPr>
          <p:cNvSpPr txBox="1"/>
          <p:nvPr/>
        </p:nvSpPr>
        <p:spPr>
          <a:xfrm>
            <a:off x="380999" y="228599"/>
            <a:ext cx="7827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Acknowledgment to Our Mentors        Aniruddha &amp; Venkatesh Sir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90414-38EC-87BF-EB1B-50E09629171D}"/>
              </a:ext>
            </a:extLst>
          </p:cNvPr>
          <p:cNvSpPr txBox="1"/>
          <p:nvPr/>
        </p:nvSpPr>
        <p:spPr>
          <a:xfrm>
            <a:off x="994063" y="1689143"/>
            <a:ext cx="7155873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“We would like to sincerely express our gratitude to our mentors for their invaluable guidance throughout the development of </a:t>
            </a:r>
            <a:r>
              <a:rPr lang="en-US" sz="1400" i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AccessEdge Mobility 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Their insights, constructive feedback, and constant encouragement played a crucial role in shaping our ideas into a well-structured and meaningful solution. They challenged us to think critically, refine our approach, and align our work with real-world expectations.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More than guidance, they offered us confidence and clarity during moments of uncertainty. Their belief in our abilities motivated us to push beyond our limits and deliver our very best.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This project stands not only as a reflection of our efforts, but also of their mentorship and unwavering support. </a:t>
            </a:r>
            <a:r>
              <a:rPr lang="en-US" sz="1400" u="sng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We are truly grateful for their time, trust, and encouragement</a:t>
            </a:r>
            <a:r>
              <a:rPr lang="en-US" sz="1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.”</a:t>
            </a:r>
          </a:p>
          <a:p>
            <a:endParaRPr lang="en-IN" sz="1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80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975E1C-BFC9-6E7F-E360-DF0AE4599107}"/>
              </a:ext>
            </a:extLst>
          </p:cNvPr>
          <p:cNvSpPr txBox="1"/>
          <p:nvPr/>
        </p:nvSpPr>
        <p:spPr>
          <a:xfrm>
            <a:off x="445178" y="2712594"/>
            <a:ext cx="27404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Our vision is simple — smart mobility should not just be intelligent, it should be inclusive for everyone</a:t>
            </a:r>
            <a:endParaRPr lang="en-IN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86EA4-48D4-1F26-C3B4-D090AE38BF12}"/>
              </a:ext>
            </a:extLst>
          </p:cNvPr>
          <p:cNvSpPr/>
          <p:nvPr/>
        </p:nvSpPr>
        <p:spPr>
          <a:xfrm>
            <a:off x="6452592" y="2323977"/>
            <a:ext cx="2566220" cy="2548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AccessEdge is a dual-portal smart mobility platform designed to make transportation accessible, safe, and dignified for specially-abled individuals, elderly passengers, medically vulnerable users, and their caregivers.</a:t>
            </a:r>
          </a:p>
          <a:p>
            <a:r>
              <a:rPr lang="en-US" sz="11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Our solution combines intelligent vehicle matching, voice-enabled booking, context-aware routing, and a multi-layer SOS system with real-time guardian monitoring — ensuring safety and independence at every step.</a:t>
            </a:r>
            <a:endParaRPr lang="en-IN" sz="1100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3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3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4F1A68-474E-4658-C8F0-ABFE9BB0C1B8}"/>
              </a:ext>
            </a:extLst>
          </p:cNvPr>
          <p:cNvSpPr txBox="1"/>
          <p:nvPr/>
        </p:nvSpPr>
        <p:spPr>
          <a:xfrm>
            <a:off x="952500" y="1339160"/>
            <a:ext cx="7114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w Cen MT Condensed Extra Bold" panose="020B0803020202020204" pitchFamily="34" charset="0"/>
              </a:rPr>
              <a:t>THANK YOU</a:t>
            </a:r>
          </a:p>
          <a:p>
            <a:r>
              <a:rPr lang="en-US" sz="6000" dirty="0">
                <a:latin typeface="Tw Cen MT Condensed Extra Bold" panose="020B0803020202020204" pitchFamily="34" charset="0"/>
              </a:rPr>
              <a:t>WE APPRECIATE YOUR TIME AND SUPPORT </a:t>
            </a:r>
          </a:p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pic>
        <p:nvPicPr>
          <p:cNvPr id="3" name="Image 8" descr="preencoded.png">
            <a:extLst>
              <a:ext uri="{FF2B5EF4-FFF2-40B4-BE49-F238E27FC236}">
                <a16:creationId xmlns:a16="http://schemas.microsoft.com/office/drawing/2014/main" id="{27D0B808-9C5E-BCFE-4A7F-9759961A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0" y="479105"/>
            <a:ext cx="4321736" cy="199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FA9EC-DB80-ED17-1CD7-5645903BDBFC}"/>
              </a:ext>
            </a:extLst>
          </p:cNvPr>
          <p:cNvSpPr txBox="1"/>
          <p:nvPr/>
        </p:nvSpPr>
        <p:spPr>
          <a:xfrm>
            <a:off x="1038285" y="312666"/>
            <a:ext cx="687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w Cen MT Condensed Extra Bold" panose="020B0803020202020204" pitchFamily="34" charset="0"/>
              </a:rPr>
              <a:t>M</a:t>
            </a:r>
            <a:r>
              <a:rPr lang="en-IN" sz="4800" b="1" dirty="0">
                <a:latin typeface="Tw Cen MT Condensed Extra Bold" panose="020B0803020202020204" pitchFamily="34" charset="0"/>
              </a:rPr>
              <a:t>EET THE TEAM INCLUSIVE X</a:t>
            </a:r>
            <a:endParaRPr lang="en-IN" sz="4800" dirty="0">
              <a:latin typeface="Tw Cen MT Condensed Extra Bold" panose="020B08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99C53-7BE4-A643-1DCE-07BD509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7" y="1206275"/>
            <a:ext cx="8005425" cy="35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refly Create an 8-second ultra-realistic cinematic scene in a busy Indian city morning. Natural li (1)">
            <a:hlinkClick r:id="" action="ppaction://media"/>
            <a:extLst>
              <a:ext uri="{FF2B5EF4-FFF2-40B4-BE49-F238E27FC236}">
                <a16:creationId xmlns:a16="http://schemas.microsoft.com/office/drawing/2014/main" id="{7C8D2CFE-67D9-03C9-D81B-4D84057A1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0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0C604A-5F91-EC7F-A9FF-ECA4D922BB04}"/>
              </a:ext>
            </a:extLst>
          </p:cNvPr>
          <p:cNvSpPr txBox="1"/>
          <p:nvPr/>
        </p:nvSpPr>
        <p:spPr>
          <a:xfrm>
            <a:off x="244822" y="148783"/>
            <a:ext cx="86455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chemeClr val="bg1"/>
                </a:solidFill>
                <a:effectLst/>
                <a:latin typeface="Tw Cen MT Condensed Extra Bold" panose="020B0803020202020204" pitchFamily="34" charset="0"/>
              </a:rPr>
              <a:t>THE PROBLEM</a:t>
            </a:r>
            <a:endParaRPr lang="en-US" sz="48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Smart Mobility Isn’t Inclusive Yet</a:t>
            </a:r>
            <a:endParaRPr lang="en-IN" sz="48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C89D2-27B2-565D-CD2B-7748683C7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6" y="1919022"/>
            <a:ext cx="2931979" cy="2894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29AF1-A07D-A5E7-F918-ED6D7DD4D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678" y="1919022"/>
            <a:ext cx="2679366" cy="2848087"/>
          </a:xfrm>
          <a:prstGeom prst="rect">
            <a:avLst/>
          </a:prstGeom>
        </p:spPr>
      </p:pic>
      <p:pic>
        <p:nvPicPr>
          <p:cNvPr id="17" name="WhatsApp Video 2026-02-23 at 13.42.01">
            <a:hlinkClick r:id="" action="ppaction://media"/>
            <a:extLst>
              <a:ext uri="{FF2B5EF4-FFF2-40B4-BE49-F238E27FC236}">
                <a16:creationId xmlns:a16="http://schemas.microsoft.com/office/drawing/2014/main" id="{44BCE12A-1FD3-AC32-395D-B7C7A21EA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0201" y="1846497"/>
            <a:ext cx="2453247" cy="29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3400" y="3253839"/>
            <a:ext cx="4800600" cy="87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Intelligent vehicle matching based on real accessibility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Voice-enabled booking for ease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One-tap, multi-response SOS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Real-time guardian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Dignified, independent travel experience</a:t>
            </a:r>
          </a:p>
          <a:p>
            <a:pPr marL="171450" indent="-171450" algn="l">
              <a:lnSpc>
                <a:spcPts val="1094"/>
              </a:lnSpc>
              <a:buFont typeface="Arial" panose="020B0604020202020204" pitchFamily="34" charset="0"/>
              <a:buChar char="•"/>
            </a:pPr>
            <a:endParaRPr lang="en-US" sz="819" dirty="0"/>
          </a:p>
        </p:txBody>
      </p:sp>
      <p:sp>
        <p:nvSpPr>
          <p:cNvPr id="8" name="Text 1"/>
          <p:cNvSpPr/>
          <p:nvPr/>
        </p:nvSpPr>
        <p:spPr>
          <a:xfrm>
            <a:off x="308734" y="50808"/>
            <a:ext cx="6686051" cy="19290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848"/>
              </a:lnSpc>
              <a:buNone/>
            </a:pPr>
            <a:r>
              <a:rPr lang="en-US" sz="4400" b="1" dirty="0">
                <a:latin typeface="Tw Cen MT Condensed Extra Bold" panose="020B0803020202020204" pitchFamily="34" charset="0"/>
              </a:rPr>
              <a:t>TARGET AUDIENCE &amp; MOTIVATION TO SWITCH</a:t>
            </a:r>
          </a:p>
        </p:txBody>
      </p:sp>
      <p:sp>
        <p:nvSpPr>
          <p:cNvPr id="9" name="Text 2"/>
          <p:cNvSpPr/>
          <p:nvPr/>
        </p:nvSpPr>
        <p:spPr>
          <a:xfrm>
            <a:off x="4343400" y="2527664"/>
            <a:ext cx="3276661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400" b="1" dirty="0">
                <a:solidFill>
                  <a:srgbClr val="DE3A35"/>
                </a:solidFill>
                <a:latin typeface="Tw Cen MT Condensed Extra Bold" panose="020B0803020202020204" pitchFamily="34" charset="0"/>
              </a:rPr>
              <a:t>Why Would They Switch to AccessEdge?</a:t>
            </a:r>
          </a:p>
          <a:p>
            <a:pPr marL="0" indent="0" algn="l">
              <a:buNone/>
            </a:pPr>
            <a:endParaRPr lang="en-US" sz="2400" dirty="0">
              <a:solidFill>
                <a:srgbClr val="DE3A35"/>
              </a:solidFill>
              <a:latin typeface="Tw Cen MT Condensed Extra Bold" panose="020B0803020202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8CB62BB-B7E8-8419-E2F8-19B4DA7B7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971952"/>
              </p:ext>
            </p:extLst>
          </p:nvPr>
        </p:nvGraphicFramePr>
        <p:xfrm>
          <a:off x="-152388" y="1640020"/>
          <a:ext cx="4800600" cy="328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0B17E97-B889-AD41-7ECA-7D4213533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272" y="595643"/>
            <a:ext cx="1506667" cy="116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083A6-BCA3-0E1C-E9EC-7F7A28E8A7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6857" y="595643"/>
            <a:ext cx="1731991" cy="1211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3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DE525-4AC5-E2BA-8375-26636A07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99" y="1389593"/>
            <a:ext cx="1453622" cy="2871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17EFC6-1548-CB74-5655-19A31AFE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21" y="1323109"/>
            <a:ext cx="1503324" cy="29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8A5E5-A91E-3345-BB99-E786B243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35" y="1394116"/>
            <a:ext cx="1614054" cy="2847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E17E4-8707-E647-2FC4-79CF9F4D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980" y="1353182"/>
            <a:ext cx="1711037" cy="287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91EA73-DD74-7353-BDF3-DF9E42A728DE}"/>
              </a:ext>
            </a:extLst>
          </p:cNvPr>
          <p:cNvSpPr txBox="1"/>
          <p:nvPr/>
        </p:nvSpPr>
        <p:spPr>
          <a:xfrm>
            <a:off x="374799" y="387927"/>
            <a:ext cx="8638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Our Solution – Dual Portal Intelligent System</a:t>
            </a:r>
          </a:p>
          <a:p>
            <a:endParaRPr lang="en-IN" sz="36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CC88D2-6BC7-1236-BD9B-EAF4E205AF95}"/>
              </a:ext>
            </a:extLst>
          </p:cNvPr>
          <p:cNvCxnSpPr>
            <a:cxnSpLocks/>
          </p:cNvCxnSpPr>
          <p:nvPr/>
        </p:nvCxnSpPr>
        <p:spPr>
          <a:xfrm>
            <a:off x="8084127" y="1588256"/>
            <a:ext cx="3325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2119D0-66E2-659F-959F-5D8B1950FFA1}"/>
              </a:ext>
            </a:extLst>
          </p:cNvPr>
          <p:cNvCxnSpPr>
            <a:cxnSpLocks/>
          </p:cNvCxnSpPr>
          <p:nvPr/>
        </p:nvCxnSpPr>
        <p:spPr>
          <a:xfrm>
            <a:off x="8091053" y="3811911"/>
            <a:ext cx="325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20CC6-C592-336B-8B14-9AA1C569DDEB}"/>
              </a:ext>
            </a:extLst>
          </p:cNvPr>
          <p:cNvSpPr txBox="1"/>
          <p:nvPr/>
        </p:nvSpPr>
        <p:spPr>
          <a:xfrm flipH="1">
            <a:off x="8373569" y="1403591"/>
            <a:ext cx="682471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latin typeface="Tw Cen MT Condensed Extra Bold" panose="020B0803020202020204" pitchFamily="34" charset="0"/>
              </a:rPr>
              <a:t>Voice-to-book feature</a:t>
            </a:r>
          </a:p>
          <a:p>
            <a:br>
              <a:rPr lang="en-IN" sz="1000" dirty="0">
                <a:latin typeface="Tw Cen MT Condensed Extra Bold" panose="020B0803020202020204" pitchFamily="34" charset="0"/>
              </a:rPr>
            </a:br>
            <a:endParaRPr lang="en-IN" sz="10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57A4FF-0088-EFB5-63A2-355B07FB8D73}"/>
              </a:ext>
            </a:extLst>
          </p:cNvPr>
          <p:cNvCxnSpPr>
            <a:cxnSpLocks/>
          </p:cNvCxnSpPr>
          <p:nvPr/>
        </p:nvCxnSpPr>
        <p:spPr>
          <a:xfrm>
            <a:off x="8091053" y="2627347"/>
            <a:ext cx="325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6A0665-69E0-24F1-66EB-F69412A4AABE}"/>
              </a:ext>
            </a:extLst>
          </p:cNvPr>
          <p:cNvSpPr txBox="1"/>
          <p:nvPr/>
        </p:nvSpPr>
        <p:spPr>
          <a:xfrm>
            <a:off x="8370882" y="3457968"/>
            <a:ext cx="79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w Cen MT Condensed Extra Bold" panose="020B0803020202020204" pitchFamily="34" charset="0"/>
              </a:rPr>
              <a:t>User selects vehicle based on accessibility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E272C-5BB1-6D0A-4A01-2BF94B62A6A5}"/>
              </a:ext>
            </a:extLst>
          </p:cNvPr>
          <p:cNvSpPr txBox="1"/>
          <p:nvPr/>
        </p:nvSpPr>
        <p:spPr>
          <a:xfrm>
            <a:off x="8416636" y="2386780"/>
            <a:ext cx="6824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w Cen MT Condensed Extra Bold" panose="020B0803020202020204" pitchFamily="34" charset="0"/>
              </a:rPr>
              <a:t>Best possible accessible route</a:t>
            </a:r>
          </a:p>
          <a:p>
            <a:endParaRPr lang="en-IN" sz="1000" dirty="0">
              <a:latin typeface="Tw Cen MT Condensed Extra Bold" panose="020B0803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3061CD-ACEC-DE17-E91D-7CB4E0861F46}"/>
              </a:ext>
            </a:extLst>
          </p:cNvPr>
          <p:cNvCxnSpPr>
            <a:cxnSpLocks/>
          </p:cNvCxnSpPr>
          <p:nvPr/>
        </p:nvCxnSpPr>
        <p:spPr>
          <a:xfrm>
            <a:off x="5666371" y="2636185"/>
            <a:ext cx="187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856B83-F7FB-8212-4685-2C4A08169DF6}"/>
              </a:ext>
            </a:extLst>
          </p:cNvPr>
          <p:cNvSpPr txBox="1"/>
          <p:nvPr/>
        </p:nvSpPr>
        <p:spPr>
          <a:xfrm>
            <a:off x="5806648" y="2365998"/>
            <a:ext cx="814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w Cen MT Condensed Extra Bold" panose="020B0803020202020204" pitchFamily="34" charset="0"/>
              </a:rPr>
              <a:t>One-tap SOS with 4 response options</a:t>
            </a:r>
            <a:endParaRPr lang="en-IN" sz="1050" dirty="0"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88BB6-5285-9CF6-2884-A13947F1714E}"/>
              </a:ext>
            </a:extLst>
          </p:cNvPr>
          <p:cNvSpPr txBox="1"/>
          <p:nvPr/>
        </p:nvSpPr>
        <p:spPr>
          <a:xfrm>
            <a:off x="1101610" y="4231031"/>
            <a:ext cx="35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w Cen MT Condensed Extra Bold" panose="020B0803020202020204" pitchFamily="34" charset="0"/>
              </a:rPr>
              <a:t>User Portal</a:t>
            </a:r>
          </a:p>
          <a:p>
            <a:endParaRPr lang="en-IN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A0C72-261A-127F-7E9E-89B5A935C4ED}"/>
              </a:ext>
            </a:extLst>
          </p:cNvPr>
          <p:cNvSpPr txBox="1"/>
          <p:nvPr/>
        </p:nvSpPr>
        <p:spPr>
          <a:xfrm>
            <a:off x="4430718" y="4246090"/>
            <a:ext cx="4582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w Cen MT Condensed Extra Bold" panose="020B0803020202020204" pitchFamily="34" charset="0"/>
              </a:rPr>
              <a:t>SOS Service </a:t>
            </a:r>
            <a:endParaRPr lang="en-IN" sz="1800" b="1" dirty="0">
              <a:latin typeface="Tw Cen MT Condensed Extra Bold" panose="020B0803020202020204" pitchFamily="34" charset="0"/>
            </a:endParaRPr>
          </a:p>
          <a:p>
            <a:endParaRPr lang="en-IN" sz="1800" dirty="0">
              <a:latin typeface="Tw Cen MT Condensed Extra Bold" panose="020B08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1592E7-7DC3-1456-C2D4-54998965CE34}"/>
              </a:ext>
            </a:extLst>
          </p:cNvPr>
          <p:cNvSpPr txBox="1"/>
          <p:nvPr/>
        </p:nvSpPr>
        <p:spPr>
          <a:xfrm>
            <a:off x="6876324" y="4261822"/>
            <a:ext cx="4582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w Cen MT Condensed Extra Bold" panose="020B0803020202020204" pitchFamily="34" charset="0"/>
              </a:rPr>
              <a:t>Cab Service </a:t>
            </a:r>
            <a:endParaRPr lang="en-IN" sz="1800" b="1" dirty="0">
              <a:latin typeface="Tw Cen MT Condensed Extra Bold" panose="020B0803020202020204" pitchFamily="34" charset="0"/>
            </a:endParaRPr>
          </a:p>
          <a:p>
            <a:endParaRPr lang="en-IN" sz="1800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4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23692" y="991898"/>
            <a:ext cx="4027776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6769"/>
              </a:lnSpc>
            </a:pP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Smart mobility should work for everyone — not just most people.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7A369-BC55-53C2-493F-9D11BBD3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15" y="235360"/>
            <a:ext cx="2257359" cy="4458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6E528-B60F-DD65-0334-B445D8915580}"/>
              </a:ext>
            </a:extLst>
          </p:cNvPr>
          <p:cNvSpPr txBox="1"/>
          <p:nvPr/>
        </p:nvSpPr>
        <p:spPr>
          <a:xfrm>
            <a:off x="607634" y="4247535"/>
            <a:ext cx="34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https://aptiv-coral.vercel.app/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FD1BD-B36B-825B-F7E3-5B492438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38" y="630382"/>
            <a:ext cx="2042295" cy="3882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602B0-DB80-51EC-878D-552EB386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7" y="630382"/>
            <a:ext cx="2166631" cy="388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DAAAF-0FEF-EE53-F894-52C85B8DE34A}"/>
              </a:ext>
            </a:extLst>
          </p:cNvPr>
          <p:cNvSpPr txBox="1"/>
          <p:nvPr/>
        </p:nvSpPr>
        <p:spPr>
          <a:xfrm>
            <a:off x="5230092" y="976747"/>
            <a:ext cx="32973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When SOS is triggered: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Instant notification to guardian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Live location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Real-time activity updates</a:t>
            </a:r>
          </a:p>
          <a:p>
            <a:endParaRPr lang="en-US" dirty="0">
              <a:latin typeface="Tw Cen MT Condensed Extra Bold" panose="020B0803020202020204" pitchFamily="34" charset="0"/>
            </a:endParaRPr>
          </a:p>
          <a:p>
            <a:r>
              <a:rPr lang="en-US" dirty="0">
                <a:latin typeface="Tw Cen MT Condensed Extra Bold" panose="020B0803020202020204" pitchFamily="34" charset="0"/>
              </a:rPr>
              <a:t>SOS resolution status visible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Continuous ride monitoring</a:t>
            </a:r>
          </a:p>
          <a:p>
            <a:r>
              <a:rPr lang="en-US" dirty="0">
                <a:latin typeface="Tw Cen MT Condensed Extra Bold" panose="020B0803020202020204" pitchFamily="34" charset="0"/>
              </a:rPr>
              <a:t>Guardians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Route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Emergency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 Condensed Extra Bold" panose="020B0803020202020204" pitchFamily="34" charset="0"/>
              </a:rPr>
              <a:t>Trip completion status</a:t>
            </a:r>
          </a:p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96D58-A630-470B-C653-09BDD1260D44}"/>
              </a:ext>
            </a:extLst>
          </p:cNvPr>
          <p:cNvSpPr txBox="1"/>
          <p:nvPr/>
        </p:nvSpPr>
        <p:spPr>
          <a:xfrm>
            <a:off x="295707" y="4513118"/>
            <a:ext cx="50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 Condensed Extra Bold" panose="020B0803020202020204" pitchFamily="34" charset="0"/>
              </a:rPr>
              <a:t>Guardian Portal – Real-Time Monitoring &amp; Safety</a:t>
            </a:r>
          </a:p>
          <a:p>
            <a:endParaRPr lang="en-IN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2-23 at 13.30.22">
            <a:hlinkClick r:id="" action="ppaction://media"/>
            <a:extLst>
              <a:ext uri="{FF2B5EF4-FFF2-40B4-BE49-F238E27FC236}">
                <a16:creationId xmlns:a16="http://schemas.microsoft.com/office/drawing/2014/main" id="{920587D1-8D5B-3568-FCD2-0C60E9644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502</Words>
  <Application>Microsoft Office PowerPoint</Application>
  <PresentationFormat>On-screen Show (16:9)</PresentationFormat>
  <Paragraphs>75</Paragraphs>
  <Slides>14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Sora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idra chaudhary</cp:lastModifiedBy>
  <cp:revision>8</cp:revision>
  <dcterms:created xsi:type="dcterms:W3CDTF">2026-02-18T19:10:15Z</dcterms:created>
  <dcterms:modified xsi:type="dcterms:W3CDTF">2026-02-25T07:52:57Z</dcterms:modified>
</cp:coreProperties>
</file>